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sldIdLst>
    <p:sldId id="321" r:id="rId5"/>
    <p:sldId id="319" r:id="rId6"/>
    <p:sldId id="320" r:id="rId7"/>
    <p:sldId id="328" r:id="rId8"/>
    <p:sldId id="329" r:id="rId9"/>
    <p:sldId id="337" r:id="rId10"/>
    <p:sldId id="330" r:id="rId11"/>
    <p:sldId id="322" r:id="rId12"/>
    <p:sldId id="338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3"/>
    <p:restoredTop sz="94686"/>
  </p:normalViewPr>
  <p:slideViewPr>
    <p:cSldViewPr snapToGrid="0">
      <p:cViewPr>
        <p:scale>
          <a:sx n="97" d="100"/>
          <a:sy n="97" d="100"/>
        </p:scale>
        <p:origin x="2432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11/3/24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estoga-bookshelf.vitalsource.com/reader/books/9780136971627/epubcfi/6/338%5b%3Bvnd.vst.idref%3DP7001017387000000000000000001DAC%5d!/4/2%5bP7001017387000000000000000001DAC%5d/2/2%5bP7001017387000000000000000001DAD%5d/1:35%5brat%2Cing%5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www.nationaldefensemagazine.org</a:t>
            </a:r>
            <a:r>
              <a:rPr kumimoji="1" lang="en" altLang="zh-TW" dirty="0"/>
              <a:t>/articles/2021/7/6/pentagon-cancels-jedi-program-launches-new-cloud-computing-effort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9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https://www.c4isrnet.com/opinion/2019/03/21/the-pentagons-jedi-cloud-strategy-is-ambitious-but-can-it-work/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8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altLang="zh-TW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https://conestoga-bookshelf.vitalsource.com/reader/books/9780136971627/epubcfi/6/338[%3Bvnd.vst.idref%3DP7001017387000000000000000001DAC]!/4/2[P7001017387000000000000000001DAC]/2/2[P7001017387000000000000000001DAD]/1:35[rat%2Cing]</a:t>
            </a:r>
            <a:r>
              <a:rPr lang="en-IN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para 1-15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0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www.meritalk.com</a:t>
            </a:r>
            <a:r>
              <a:rPr kumimoji="1" lang="en" altLang="zh-TW" dirty="0"/>
              <a:t>/articles/</a:t>
            </a:r>
            <a:r>
              <a:rPr kumimoji="1" lang="en" altLang="zh-TW" dirty="0" err="1"/>
              <a:t>disa</a:t>
            </a:r>
            <a:r>
              <a:rPr kumimoji="1" lang="en" altLang="zh-TW" dirty="0"/>
              <a:t>-official-says-failure-mindset-changing-following-jedi/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4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www.federaltimes.com</a:t>
            </a:r>
            <a:r>
              <a:rPr kumimoji="1" lang="en" altLang="zh-TW" dirty="0"/>
              <a:t>/civilian/</a:t>
            </a:r>
            <a:r>
              <a:rPr kumimoji="1" lang="en" altLang="zh-TW" dirty="0" err="1"/>
              <a:t>dhs</a:t>
            </a:r>
            <a:r>
              <a:rPr kumimoji="1" lang="en" altLang="zh-TW" dirty="0"/>
              <a:t>/2020/04/15/pentagon-ig-finds-jedi-contract-didnt-violate-law-but-ethical-questions-remain/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8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estoga-bookshelf.vitalsource.com/books/9780136971627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</a:p>
          <a:p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  <a:endParaRPr lang="en-US" dirty="0"/>
          </a:p>
          <a:p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</a:p>
          <a:p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</a:p>
          <a:p>
            <a:r>
              <a:rPr lang="en-US" altLang="zh-TW" dirty="0"/>
              <a:t>JEDI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314" r="17314"/>
          <a:stretch/>
        </p:blipFill>
        <p:spPr>
          <a:xfrm>
            <a:off x="4319449" y="3"/>
            <a:ext cx="7872551" cy="68579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Jedi</a:t>
            </a:r>
            <a:br>
              <a:rPr lang="en-US" altLang="zh-TW" dirty="0"/>
            </a:b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cloud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controversy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Group1</a:t>
            </a:r>
          </a:p>
          <a:p>
            <a:r>
              <a:rPr lang="en-US" altLang="zh-TW" dirty="0"/>
              <a:t>YA-</a:t>
            </a:r>
            <a:r>
              <a:rPr lang="en-US" altLang="zh-TW" dirty="0" err="1"/>
              <a:t>Jwu</a:t>
            </a:r>
            <a:r>
              <a:rPr lang="zh-TW" altLang="en-US" dirty="0"/>
              <a:t> </a:t>
            </a:r>
            <a:r>
              <a:rPr lang="en-US" altLang="zh-TW" dirty="0"/>
              <a:t>Jang,</a:t>
            </a:r>
            <a:r>
              <a:rPr lang="zh-TW" altLang="en-US" dirty="0"/>
              <a:t> </a:t>
            </a:r>
            <a:r>
              <a:rPr lang="en-US" altLang="zh-TW" dirty="0"/>
              <a:t>Alan</a:t>
            </a:r>
            <a:r>
              <a:rPr lang="zh-TW" altLang="en-US" dirty="0"/>
              <a:t> </a:t>
            </a:r>
            <a:r>
              <a:rPr lang="en-US" altLang="zh-TW" dirty="0"/>
              <a:t>Daniel</a:t>
            </a:r>
            <a:r>
              <a:rPr lang="zh-TW" altLang="en-US" dirty="0"/>
              <a:t> </a:t>
            </a:r>
            <a:r>
              <a:rPr lang="en-US" altLang="zh-TW" dirty="0"/>
              <a:t>Wilson,</a:t>
            </a:r>
          </a:p>
          <a:p>
            <a:r>
              <a:rPr lang="en-US" altLang="zh-TW" dirty="0"/>
              <a:t>Mohana</a:t>
            </a:r>
            <a:r>
              <a:rPr lang="zh-TW" altLang="en-US" dirty="0"/>
              <a:t> </a:t>
            </a:r>
            <a:r>
              <a:rPr lang="en-US" altLang="zh-TW" dirty="0"/>
              <a:t>Dutta,</a:t>
            </a:r>
            <a:r>
              <a:rPr lang="zh-TW" altLang="en-US" dirty="0"/>
              <a:t> </a:t>
            </a:r>
            <a:r>
              <a:rPr lang="en-US" altLang="zh-TW" dirty="0" err="1"/>
              <a:t>Saikumar</a:t>
            </a:r>
            <a:r>
              <a:rPr lang="zh-TW" altLang="en-US" dirty="0"/>
              <a:t> </a:t>
            </a:r>
            <a:r>
              <a:rPr lang="en-US" altLang="zh-TW" dirty="0" err="1"/>
              <a:t>Eddandi</a:t>
            </a:r>
            <a:endParaRPr lang="en-US" dirty="0"/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853B21C-6BB9-63A3-A5B0-F316A9EACD8C}"/>
              </a:ext>
            </a:extLst>
          </p:cNvPr>
          <p:cNvSpPr txBox="1"/>
          <p:nvPr/>
        </p:nvSpPr>
        <p:spPr>
          <a:xfrm>
            <a:off x="0" y="6642556"/>
            <a:ext cx="1419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b="0" i="0" u="none" strike="noStrike" dirty="0">
                <a:solidFill>
                  <a:srgbClr val="767676"/>
                </a:solidFill>
                <a:effectLst/>
                <a:latin typeface="Martel"/>
              </a:rPr>
              <a:t>Photo: iStock</a:t>
            </a:r>
            <a:endParaRPr kumimoji="1"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449" b="6449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F1D8AC4-2145-5ACE-6655-92DE92055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69D7A2-E697-AA99-51BD-564D6826AE75}"/>
              </a:ext>
            </a:extLst>
          </p:cNvPr>
          <p:cNvSpPr txBox="1"/>
          <p:nvPr/>
        </p:nvSpPr>
        <p:spPr>
          <a:xfrm>
            <a:off x="0" y="6642556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ISTOCK</a:t>
            </a:r>
            <a:endParaRPr kumimoji="1"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27640" t="130" r="19364"/>
          <a:stretch/>
        </p:blipFill>
        <p:spPr>
          <a:xfrm>
            <a:off x="-860475" y="-127403"/>
            <a:ext cx="5532120" cy="69854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90" y="2331720"/>
            <a:ext cx="5897880" cy="676656"/>
          </a:xfrm>
        </p:spPr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5490" y="3099816"/>
            <a:ext cx="5532120" cy="676656"/>
          </a:xfrm>
        </p:spPr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90" y="3867912"/>
            <a:ext cx="5166360" cy="676656"/>
          </a:xfrm>
        </p:spPr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37960" y="1042416"/>
            <a:ext cx="5780164" cy="48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What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is</a:t>
            </a:r>
            <a:r>
              <a:rPr lang="zh-TW" altLang="en-US" sz="2000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jedi</a:t>
            </a:r>
            <a:r>
              <a:rPr lang="zh-TW" altLang="en-US" sz="2000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project?</a:t>
            </a:r>
          </a:p>
          <a:p>
            <a:pPr>
              <a:lnSpc>
                <a:spcPct val="100000"/>
              </a:lnSpc>
            </a:pP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Why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is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i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mportant?</a:t>
            </a:r>
            <a:endParaRPr lang="en-US" sz="2000" b="1" spc="100" dirty="0">
              <a:latin typeface="Univers Condensed" panose="020B050602020205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Issues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raised</a:t>
            </a:r>
            <a:r>
              <a:rPr lang="zh-TW" altLang="en-US" sz="2000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by</a:t>
            </a:r>
            <a:r>
              <a:rPr lang="zh-TW" altLang="en-US" sz="2000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the</a:t>
            </a:r>
            <a:r>
              <a:rPr lang="zh-TW" altLang="en-US" sz="2000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project</a:t>
            </a:r>
            <a:endParaRPr lang="en-US" sz="2000" b="1" spc="100" dirty="0"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Should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the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contract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be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awarded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to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" altLang="zh-TW" sz="2000" b="1" spc="100" dirty="0">
                <a:latin typeface="Univers Condensed" panose="020B0506020202050204" pitchFamily="34" charset="0"/>
                <a:cs typeface="Calibri"/>
              </a:rPr>
              <a:t>a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single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spc="100" dirty="0">
                <a:latin typeface="Univers Condensed" panose="020B0506020202050204" pitchFamily="34" charset="0"/>
                <a:cs typeface="Calibri"/>
              </a:rPr>
              <a:t>vendor?</a:t>
            </a:r>
          </a:p>
          <a:p>
            <a:pPr>
              <a:lnSpc>
                <a:spcPct val="100000"/>
              </a:lnSpc>
            </a:pP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What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is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the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state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of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" altLang="zh-TW" sz="2000" b="1" spc="100" dirty="0">
                <a:latin typeface="Univers Condensed" panose="020B0506020202050204" pitchFamily="34" charset="0"/>
                <a:cs typeface="Calibri"/>
              </a:rPr>
              <a:t>the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contract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and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what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is</a:t>
            </a:r>
            <a:r>
              <a:rPr lang="zh-TW" altLang="en-US" sz="2000" b="1" spc="1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b="1" spc="100" dirty="0">
                <a:latin typeface="Univers Condensed" panose="020B0506020202050204" pitchFamily="34" charset="0"/>
                <a:cs typeface="Calibri"/>
              </a:rPr>
              <a:t>next?</a:t>
            </a:r>
            <a:endParaRPr lang="en-US" sz="2000" b="1" spc="100" dirty="0">
              <a:latin typeface="Univers Condensed" panose="020B050602020205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95125B-CA5F-F14C-2F99-7AB34509CFEA}"/>
              </a:ext>
            </a:extLst>
          </p:cNvPr>
          <p:cNvSpPr txBox="1"/>
          <p:nvPr/>
        </p:nvSpPr>
        <p:spPr>
          <a:xfrm>
            <a:off x="-860475" y="6603863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800" b="0" i="0" u="none" strike="noStrike" dirty="0" err="1">
                <a:solidFill>
                  <a:srgbClr val="969696"/>
                </a:solidFill>
                <a:effectLst/>
                <a:latin typeface="IBM Plex Serif" panose="020F0502020204030204" pitchFamily="34" charset="0"/>
              </a:rPr>
              <a:t>matejmo</a:t>
            </a:r>
            <a:r>
              <a:rPr lang="en" altLang="zh-TW" sz="800" b="0" i="0" u="none" strike="noStrike" dirty="0">
                <a:solidFill>
                  <a:srgbClr val="969696"/>
                </a:solidFill>
                <a:effectLst/>
                <a:latin typeface="IBM Plex Serif" panose="020F0502020204030204" pitchFamily="34" charset="0"/>
              </a:rPr>
              <a:t>/Getty Images</a:t>
            </a:r>
            <a:endParaRPr kumimoji="1"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150" y="2367102"/>
            <a:ext cx="6459507" cy="3452052"/>
          </a:xfrm>
        </p:spPr>
        <p:txBody>
          <a:bodyPr>
            <a:noAutofit/>
          </a:bodyPr>
          <a:lstStyle/>
          <a:p>
            <a:r>
              <a:rPr lang="en-US" sz="2000" dirty="0"/>
              <a:t>Project JEDI (Joint Enterprise Defense Infrastructure) is the United States Department of Defense’s plan to integrate the Department and bring new-age Digital technology specially Cloud computing to the department. Its stated goals are to accelerate information and analysis sharing with combat forces and replace branch-oriented systems with faster enterprise systems.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087" r="24087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931474-B9E3-165C-A51D-38E1942BD9F8}"/>
              </a:ext>
            </a:extLst>
          </p:cNvPr>
          <p:cNvSpPr txBox="1"/>
          <p:nvPr/>
        </p:nvSpPr>
        <p:spPr>
          <a:xfrm>
            <a:off x="0" y="6642556"/>
            <a:ext cx="3001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8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PublicoText"/>
              </a:rPr>
              <a:t>the headquarters of the United States Department of Defense,2019</a:t>
            </a:r>
            <a:endParaRPr kumimoji="1" lang="zh-TW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6B14F5-26AA-A921-6043-08CF953E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831116" cy="676656"/>
          </a:xfrm>
        </p:spPr>
        <p:txBody>
          <a:bodyPr/>
          <a:lstStyle/>
          <a:p>
            <a:r>
              <a:rPr lang="en-US" altLang="zh-TW" sz="4400" dirty="0"/>
              <a:t>Why is it so important? What problems was it meant to solve?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05F05A-66CD-89C8-D22E-2865E4351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Univers Condensed" panose="020B0506020202050204" pitchFamily="34" charset="0"/>
              </a:rPr>
              <a:t>Importance</a:t>
            </a:r>
            <a:endParaRPr lang="en-US" sz="28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5FE5EA4-76D8-A3CF-5597-78EE3B3BD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312664" cy="231343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High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speed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with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instant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access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to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large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quantity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data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for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enterprises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Supports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global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operations</a:t>
            </a:r>
            <a:endParaRPr lang="en-US" sz="2000" dirty="0">
              <a:latin typeface="Univers Condensed" panose="020B0506020202050204" pitchFamily="34" charset="0"/>
              <a:ea typeface="+mn-lt"/>
              <a:cs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Enhances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decision-making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as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it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is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informed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479799-BD80-6036-9F50-AA5F578FE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28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Problems</a:t>
            </a:r>
            <a:r>
              <a:rPr lang="zh-TW" altLang="en-US" sz="28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 </a:t>
            </a:r>
            <a:r>
              <a:rPr lang="en-US" altLang="zh-TW" sz="28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meant</a:t>
            </a:r>
            <a:r>
              <a:rPr lang="zh-TW" altLang="en-US" sz="28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 </a:t>
            </a:r>
            <a:r>
              <a:rPr lang="en-US" altLang="zh-TW" sz="2800" dirty="0">
                <a:latin typeface="Univers Condensed" panose="020B0506020202050204" pitchFamily="34" charset="0"/>
              </a:rPr>
              <a:t>to</a:t>
            </a:r>
            <a:r>
              <a:rPr lang="zh-TW" altLang="en-US" sz="2800" dirty="0">
                <a:latin typeface="Univers Condensed" panose="020B0506020202050204" pitchFamily="34" charset="0"/>
              </a:rPr>
              <a:t> </a:t>
            </a:r>
            <a:r>
              <a:rPr lang="en-US" altLang="zh-TW" sz="2800" dirty="0">
                <a:latin typeface="Univers Condensed" panose="020B0506020202050204" pitchFamily="34" charset="0"/>
              </a:rPr>
              <a:t>solve</a:t>
            </a:r>
            <a:endParaRPr lang="en-US" sz="28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B1F1C3E-87BF-055B-5DD9-741CC00685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Old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models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of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manufacturing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(1980-1990)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Complex,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fragmented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services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Need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for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unified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cloud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57350-7842-8DDA-24D8-3583EE68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0F5F2-510F-ECD2-0920-69BB6D42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976B6A-01CF-7AF0-FD6D-782F37FE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63" y="2569266"/>
            <a:ext cx="844826" cy="84482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8E4BEC-99FA-2F37-B4AD-6839539F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54" y="4684644"/>
            <a:ext cx="1099930" cy="10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6504E-1B13-2B75-9079-93196400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-54865"/>
            <a:ext cx="10955275" cy="1790900"/>
          </a:xfrm>
        </p:spPr>
        <p:txBody>
          <a:bodyPr/>
          <a:lstStyle/>
          <a:p>
            <a:r>
              <a:rPr lang="en-US" sz="4400" dirty="0"/>
              <a:t>What management, organization, and technology issues are raised by this project?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6CA5BB-7A3D-7780-F78A-AA1250DD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291706" cy="502920"/>
          </a:xfrm>
        </p:spPr>
        <p:txBody>
          <a:bodyPr>
            <a:noAutofit/>
          </a:bodyPr>
          <a:lstStyle/>
          <a:p>
            <a:r>
              <a:rPr lang="en-US" altLang="zh-TW" sz="24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Management</a:t>
            </a:r>
            <a:r>
              <a:rPr lang="zh-TW" altLang="en-US" sz="24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 </a:t>
            </a:r>
            <a:r>
              <a:rPr lang="en-US" altLang="zh-TW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issues</a:t>
            </a:r>
            <a:endParaRPr lang="en-US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C323BF6-24BB-4091-A40F-9741EDCDA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1" y="3593592"/>
            <a:ext cx="3529451" cy="23134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Vendor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selection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process</a:t>
            </a:r>
            <a:endParaRPr lang="en-US" sz="2000" dirty="0">
              <a:latin typeface="Univers Condensed" panose="020B050602020205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Risk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of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dependent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on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one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vendor</a:t>
            </a:r>
            <a:endParaRPr lang="en-US" sz="2000" dirty="0">
              <a:latin typeface="Univers Condensed" panose="020B0506020202050204" pitchFamily="34" charset="0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50660CC-39CF-27BD-D56E-34A0F90B4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5" y="2807208"/>
            <a:ext cx="3230747" cy="502920"/>
          </a:xfrm>
        </p:spPr>
        <p:txBody>
          <a:bodyPr>
            <a:normAutofit fontScale="92500"/>
          </a:bodyPr>
          <a:lstStyle/>
          <a:p>
            <a:r>
              <a:rPr lang="en-US" altLang="zh-TW" sz="24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Organization</a:t>
            </a:r>
            <a:r>
              <a:rPr lang="zh-TW" alt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 </a:t>
            </a:r>
            <a:r>
              <a:rPr lang="en-US" altLang="zh-TW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issues</a:t>
            </a:r>
            <a:endParaRPr lang="en-US" sz="20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B23592D-0E32-718A-F29E-2261B6EA4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3230746" cy="23134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Inter-agency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coordination</a:t>
            </a:r>
            <a:endParaRPr lang="en-US" sz="2000" dirty="0">
              <a:solidFill>
                <a:schemeClr val="bg1"/>
              </a:solidFill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Data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governance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and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ea typeface="+mn-lt"/>
                <a:cs typeface="+mn-lt"/>
              </a:rPr>
              <a:t>compliance</a:t>
            </a:r>
            <a:endParaRPr lang="en-US" sz="2000" dirty="0">
              <a:solidFill>
                <a:schemeClr val="bg1"/>
              </a:solidFill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Internal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resistance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and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skill</a:t>
            </a:r>
            <a:r>
              <a:rPr lang="zh-TW" altLang="en-US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Univers Condensed" panose="020B0506020202050204" pitchFamily="34" charset="0"/>
                <a:cs typeface="Calibri"/>
              </a:rPr>
              <a:t>gaps</a:t>
            </a:r>
            <a:endParaRPr lang="en-US" sz="2000" dirty="0">
              <a:solidFill>
                <a:schemeClr val="bg1"/>
              </a:solidFill>
              <a:latin typeface="Univers Condensed" panose="020B0506020202050204" pitchFamily="34" charset="0"/>
              <a:cs typeface="Calibri"/>
            </a:endParaRPr>
          </a:p>
          <a:p>
            <a:endParaRPr lang="en-US" sz="2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9A80AB-7F4A-4365-CD8D-FA4D6B880E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7"/>
            <a:ext cx="3230746" cy="516445"/>
          </a:xfrm>
        </p:spPr>
        <p:txBody>
          <a:bodyPr/>
          <a:lstStyle/>
          <a:p>
            <a:r>
              <a:rPr lang="en-US" altLang="zh-TW" sz="24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Technology</a:t>
            </a:r>
            <a:r>
              <a:rPr lang="zh-TW" alt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 </a:t>
            </a:r>
            <a:r>
              <a:rPr lang="en-US" altLang="zh-TW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issues</a:t>
            </a:r>
            <a:endParaRPr lang="en-US" sz="2000" b="1" spc="100" dirty="0">
              <a:solidFill>
                <a:schemeClr val="accent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70761803-4B34-BCC0-956D-B99F1893CBD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5" y="3593592"/>
            <a:ext cx="3349753" cy="231343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Security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and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privacy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issues</a:t>
            </a:r>
            <a:endParaRPr lang="en-US" sz="2000" dirty="0">
              <a:latin typeface="Univers Condensed" panose="020B050602020205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Scalability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and</a:t>
            </a:r>
            <a:r>
              <a:rPr lang="zh-TW" altLang="en-US" sz="2000" dirty="0">
                <a:latin typeface="Univers Condensed" panose="020B0506020202050204" pitchFamily="34" charset="0"/>
                <a:ea typeface="+mn-lt"/>
                <a:cs typeface="+mn-lt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ea typeface="+mn-lt"/>
                <a:cs typeface="+mn-lt"/>
              </a:rPr>
              <a:t>reliability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Integrating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modern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cloud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systems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Artificial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intelligence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and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advanced</a:t>
            </a:r>
            <a:r>
              <a:rPr lang="zh-TW" altLang="en-US" sz="2000" dirty="0">
                <a:latin typeface="Univers Condensed" panose="020B0506020202050204" pitchFamily="34" charset="0"/>
                <a:cs typeface="Calibri"/>
              </a:rPr>
              <a:t> </a:t>
            </a:r>
            <a:r>
              <a:rPr lang="en-US" altLang="zh-TW" sz="2000" dirty="0">
                <a:latin typeface="Univers Condensed" panose="020B0506020202050204" pitchFamily="34" charset="0"/>
                <a:cs typeface="Calibri"/>
              </a:rPr>
              <a:t>technology</a:t>
            </a:r>
            <a:endParaRPr lang="en-US" sz="2000" dirty="0">
              <a:latin typeface="Univers Condensed" panose="020B0506020202050204" pitchFamily="34" charset="0"/>
              <a:cs typeface="Calibri"/>
            </a:endParaRPr>
          </a:p>
          <a:p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5799E-7FB8-881B-1CF1-1EB0EE96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4523-1086-CEA1-4A76-1158960A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4E8E1D-A40C-33E0-F64A-339B229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95" y="4939383"/>
            <a:ext cx="967641" cy="9676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D16DF3A-4A3F-6D26-8A70-CCF56ACF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82" y="5292726"/>
            <a:ext cx="1066799" cy="10667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F2818FA-6AC5-E6F5-78C9-019C8AF1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749" y="1598014"/>
            <a:ext cx="1066799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67F7008-C9D7-2B86-4B45-9B2117A6A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489160"/>
            <a:ext cx="5047488" cy="502920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Single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Vendor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advantages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C1804-9C6F-58A5-0CDA-04F1A72B2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394812"/>
            <a:ext cx="5331714" cy="1901952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Reduced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complexity</a:t>
            </a:r>
          </a:p>
          <a:p>
            <a:r>
              <a:rPr kumimoji="1" lang="en-US" altLang="zh-TW" sz="2000" dirty="0"/>
              <a:t>Streamlined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communication</a:t>
            </a:r>
          </a:p>
          <a:p>
            <a:r>
              <a:rPr kumimoji="1" lang="en-US" altLang="zh-TW" sz="2000" dirty="0"/>
              <a:t>Unified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security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standards</a:t>
            </a:r>
          </a:p>
          <a:p>
            <a:r>
              <a:rPr kumimoji="1" lang="en-US" altLang="zh-TW" sz="2000" dirty="0"/>
              <a:t>Clear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accountability</a:t>
            </a:r>
            <a:endParaRPr kumimoji="1" lang="zh-TW" altLang="en-US" sz="20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354671-CEA9-CE65-0C10-CA7137238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462655"/>
            <a:ext cx="5623560" cy="939841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2800" dirty="0"/>
              <a:t>Multi-vendor</a:t>
            </a:r>
          </a:p>
          <a:p>
            <a:r>
              <a:rPr kumimoji="1" lang="en-US" altLang="zh-TW" sz="2800" dirty="0"/>
              <a:t>benefits</a:t>
            </a:r>
            <a:endParaRPr kumimoji="1" lang="zh-TW" altLang="en-US" sz="28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EC31E84-85B2-09A1-853A-BB5FE8654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394812"/>
            <a:ext cx="5331714" cy="1901952"/>
          </a:xfrm>
        </p:spPr>
        <p:txBody>
          <a:bodyPr>
            <a:noAutofit/>
          </a:bodyPr>
          <a:lstStyle/>
          <a:p>
            <a:r>
              <a:rPr kumimoji="1" lang="en-US" altLang="zh-TW" sz="2000" dirty="0"/>
              <a:t>Industry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best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practice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(80%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use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multiple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vendors)</a:t>
            </a:r>
          </a:p>
          <a:p>
            <a:r>
              <a:rPr kumimoji="1" lang="en-US" altLang="zh-TW" sz="2000" dirty="0"/>
              <a:t>Enhance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security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via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redundancy</a:t>
            </a:r>
          </a:p>
          <a:p>
            <a:r>
              <a:rPr kumimoji="1" lang="en-US" altLang="zh-TW" sz="2000" dirty="0"/>
              <a:t>Lower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vendor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lock-in-risk</a:t>
            </a:r>
          </a:p>
          <a:p>
            <a:r>
              <a:rPr kumimoji="1" lang="en-US" altLang="zh-TW" sz="2000" dirty="0"/>
              <a:t>Competitive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innovation</a:t>
            </a:r>
            <a:endParaRPr kumimoji="1" lang="zh-TW" altLang="en-US" sz="2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98502-9011-69DE-CE46-04F6EE8A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03FB84-2AA4-A6C5-F234-F9D811C8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10BE2AED-EBDB-59BD-6C22-9AFF4F86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10050316" cy="676656"/>
          </a:xfrm>
        </p:spPr>
        <p:txBody>
          <a:bodyPr/>
          <a:lstStyle/>
          <a:p>
            <a:r>
              <a:rPr kumimoji="1" lang="en-US" altLang="zh-TW" sz="4400" dirty="0"/>
              <a:t>Single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vs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multi-vendor</a:t>
            </a:r>
            <a:endParaRPr kumimoji="1" lang="zh-TW" altLang="en-US" sz="4400" dirty="0"/>
          </a:p>
        </p:txBody>
      </p:sp>
      <p:sp>
        <p:nvSpPr>
          <p:cNvPr id="11" name="標題 7">
            <a:extLst>
              <a:ext uri="{FF2B5EF4-FFF2-40B4-BE49-F238E27FC236}">
                <a16:creationId xmlns:a16="http://schemas.microsoft.com/office/drawing/2014/main" id="{2EEC6E26-E143-44EA-76B8-CE4D88CF5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sz="4400" dirty="0"/>
              <a:t>Single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vs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multi-vendor</a:t>
            </a:r>
            <a:endParaRPr kumimoji="1" lang="zh-TW" altLang="en-US" sz="4400" dirty="0"/>
          </a:p>
        </p:txBody>
      </p:sp>
      <p:sp>
        <p:nvSpPr>
          <p:cNvPr id="12" name="標題 7">
            <a:extLst>
              <a:ext uri="{FF2B5EF4-FFF2-40B4-BE49-F238E27FC236}">
                <a16:creationId xmlns:a16="http://schemas.microsoft.com/office/drawing/2014/main" id="{C3D65C58-EB2E-22D8-F010-ECEB3C6F0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TW" sz="4400" dirty="0"/>
              <a:t>Single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vs</a:t>
            </a:r>
            <a:r>
              <a:rPr kumimoji="1" lang="zh-TW" altLang="en-US" sz="4400" dirty="0"/>
              <a:t> </a:t>
            </a:r>
            <a:r>
              <a:rPr kumimoji="1" lang="en-US" altLang="zh-TW" sz="4400" dirty="0"/>
              <a:t>multi-vendor</a:t>
            </a:r>
            <a:endParaRPr kumimoji="1" lang="zh-TW" altLang="en-US" sz="4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99318D4-5EC9-E379-3323-9AD8BE4F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95" y="4673912"/>
            <a:ext cx="1245704" cy="12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74AD47-CA4E-5D68-F7F4-5168FE3EB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5480" r="2548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0B671E-386C-CCAB-2C9D-C23BD3FD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794EC-1645-73CA-5102-9AB17B0BE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FCFEAC-DF8A-10E6-06AA-836C6138AF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C3CA3-F38D-B2B9-09DF-CB36019DC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JEDI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AA4B0-B9FC-092E-9629-0B112527C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內容版面配置區 2">
            <a:extLst>
              <a:ext uri="{FF2B5EF4-FFF2-40B4-BE49-F238E27FC236}">
                <a16:creationId xmlns:a16="http://schemas.microsoft.com/office/drawing/2014/main" id="{D390200F-2D45-D6EF-84A9-CBFF6E48EF91}"/>
              </a:ext>
            </a:extLst>
          </p:cNvPr>
          <p:cNvSpPr txBox="1">
            <a:spLocks/>
          </p:cNvSpPr>
          <p:nvPr/>
        </p:nvSpPr>
        <p:spPr>
          <a:xfrm>
            <a:off x="7099139" y="2670048"/>
            <a:ext cx="5331714" cy="190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dirty="0"/>
              <a:t>Align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with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commercial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best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practice</a:t>
            </a:r>
          </a:p>
          <a:p>
            <a:r>
              <a:rPr kumimoji="1" lang="en-US" altLang="zh-TW" sz="2000" dirty="0"/>
              <a:t>Stronger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risk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management</a:t>
            </a:r>
          </a:p>
          <a:p>
            <a:r>
              <a:rPr kumimoji="1" lang="en-US" altLang="zh-TW" sz="2000" dirty="0"/>
              <a:t>Flexibility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for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future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needs</a:t>
            </a:r>
          </a:p>
          <a:p>
            <a:r>
              <a:rPr kumimoji="1" lang="en-US" altLang="zh-TW" sz="2000" dirty="0"/>
              <a:t>Sustains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innovation</a:t>
            </a:r>
            <a:endParaRPr kumimoji="1" lang="zh-TW" altLang="en-US" sz="20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315182E-BC5A-F722-2239-39A7A8CD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529" y="4457346"/>
            <a:ext cx="1120255" cy="11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160" r="2116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342" y="589855"/>
            <a:ext cx="8147967" cy="1545336"/>
          </a:xfrm>
        </p:spPr>
        <p:txBody>
          <a:bodyPr/>
          <a:lstStyle/>
          <a:p>
            <a:r>
              <a:rPr lang="en-US" altLang="zh-TW" dirty="0"/>
              <a:t>Current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/>
              <a:t>status</a:t>
            </a:r>
            <a:br>
              <a:rPr lang="en-US" dirty="0"/>
            </a:b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1600825-6EA1-1053-89E2-A3D20A0F7B83}"/>
              </a:ext>
            </a:extLst>
          </p:cNvPr>
          <p:cNvSpPr txBox="1">
            <a:spLocks/>
          </p:cNvSpPr>
          <p:nvPr/>
        </p:nvSpPr>
        <p:spPr>
          <a:xfrm>
            <a:off x="764286" y="2868765"/>
            <a:ext cx="5331714" cy="1230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dirty="0"/>
              <a:t>JEDI contract was cancelled (July 2021)</a:t>
            </a:r>
          </a:p>
          <a:p>
            <a:r>
              <a:rPr kumimoji="1" lang="en-US" altLang="zh-TW" sz="2000" dirty="0"/>
              <a:t>Replaced by JWCC</a:t>
            </a:r>
          </a:p>
          <a:p>
            <a:r>
              <a:rPr kumimoji="1" lang="en-US" altLang="zh-TW" sz="2000" dirty="0"/>
              <a:t>$9B contract awarded (Dec 2022)</a:t>
            </a:r>
          </a:p>
          <a:p>
            <a:endParaRPr kumimoji="1" lang="en-US" altLang="zh-TW" sz="2000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312C3B8-4112-37A2-068C-70C4257D8DCF}"/>
              </a:ext>
            </a:extLst>
          </p:cNvPr>
          <p:cNvSpPr txBox="1">
            <a:spLocks/>
          </p:cNvSpPr>
          <p:nvPr/>
        </p:nvSpPr>
        <p:spPr>
          <a:xfrm>
            <a:off x="1859959" y="4863381"/>
            <a:ext cx="5331714" cy="12301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dirty="0"/>
              <a:t>Multi-vendor: Amazon, Microsoft, Google, Oracle</a:t>
            </a:r>
          </a:p>
          <a:p>
            <a:r>
              <a:rPr kumimoji="1" lang="en-US" altLang="zh-TW" sz="2000" dirty="0"/>
              <a:t>Focus on flexibility and innovation</a:t>
            </a:r>
          </a:p>
          <a:p>
            <a:r>
              <a:rPr kumimoji="1" lang="en-US" altLang="zh-TW" sz="2000" dirty="0"/>
              <a:t>Implementation through 2028</a:t>
            </a:r>
          </a:p>
          <a:p>
            <a:endParaRPr kumimoji="1" lang="en-US" altLang="zh-TW" sz="2000" dirty="0"/>
          </a:p>
          <a:p>
            <a:endParaRPr kumimoji="1" lang="en-US" altLang="zh-TW" sz="20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C3A74D8-D6F5-D632-BEB7-F0F364617E7F}"/>
              </a:ext>
            </a:extLst>
          </p:cNvPr>
          <p:cNvSpPr txBox="1">
            <a:spLocks/>
          </p:cNvSpPr>
          <p:nvPr/>
        </p:nvSpPr>
        <p:spPr>
          <a:xfrm>
            <a:off x="722304" y="2338711"/>
            <a:ext cx="3598647" cy="650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25400">
                  <a:noFill/>
                </a:ln>
                <a:solidFill>
                  <a:schemeClr val="accent1"/>
                </a:solidFill>
              </a:rPr>
              <a:t>Current status</a:t>
            </a:r>
            <a:endParaRPr lang="en-US" sz="4000" dirty="0">
              <a:ln w="25400">
                <a:solidFill>
                  <a:schemeClr val="bg1"/>
                </a:solidFill>
              </a:ln>
            </a:endParaRPr>
          </a:p>
          <a:p>
            <a:endParaRPr lang="en-US" sz="4000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967EBDD-96A1-6D4E-A39C-F46E51623CDC}"/>
              </a:ext>
            </a:extLst>
          </p:cNvPr>
          <p:cNvSpPr txBox="1">
            <a:spLocks/>
          </p:cNvSpPr>
          <p:nvPr/>
        </p:nvSpPr>
        <p:spPr>
          <a:xfrm>
            <a:off x="1826793" y="4333327"/>
            <a:ext cx="3598647" cy="650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25400">
                  <a:noFill/>
                </a:ln>
                <a:solidFill>
                  <a:schemeClr val="accent1"/>
                </a:solidFill>
              </a:rPr>
              <a:t>Future direction</a:t>
            </a:r>
            <a:endParaRPr lang="en-US" sz="4000" dirty="0">
              <a:ln w="25400">
                <a:solidFill>
                  <a:schemeClr val="bg1"/>
                </a:solidFill>
              </a:ln>
            </a:endParaRPr>
          </a:p>
          <a:p>
            <a:endParaRPr lang="en-US" sz="4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2F780A-95A5-09C4-CA7A-FB6C1FA84A94}"/>
              </a:ext>
            </a:extLst>
          </p:cNvPr>
          <p:cNvSpPr txBox="1"/>
          <p:nvPr/>
        </p:nvSpPr>
        <p:spPr>
          <a:xfrm>
            <a:off x="-30844" y="6611776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chemeClr val="bg1">
                    <a:lumMod val="85000"/>
                  </a:schemeClr>
                </a:solidFill>
              </a:rPr>
              <a:t>THE CLOUD, AREK</a:t>
            </a:r>
            <a:endParaRPr kumimoji="1"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F63A9-6D82-065A-9C61-024EB9B1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REFERENCES</a:t>
            </a:r>
            <a:endParaRPr kumimoji="1"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45F246-3BF4-B370-922E-EF86AF6E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0C607A-1AB3-ED97-4C01-77D9B4E9F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8EC844-73FE-C69A-6DCC-A6DB855F4B49}"/>
              </a:ext>
            </a:extLst>
          </p:cNvPr>
          <p:cNvSpPr txBox="1"/>
          <p:nvPr/>
        </p:nvSpPr>
        <p:spPr>
          <a:xfrm>
            <a:off x="603885" y="1600546"/>
            <a:ext cx="1098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Laudon, K. C., &amp; Laudon, J. P. (2021). </a:t>
            </a:r>
            <a:r>
              <a:rPr lang="en" altLang="zh-TW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Management Information Systems: Managing the Digital Firm</a:t>
            </a:r>
            <a:r>
              <a:rPr lang="en" altLang="zh-TW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 (17th ed.). Pearson Education (US). </a:t>
            </a:r>
            <a:r>
              <a:rPr lang="en" altLang="zh-TW" b="0" i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https://conestoga-bookshelf.vitalsource.com/books/9780136971627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7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DCDCE74-620F-4A01-B69F-A9F6D08CA5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3EE089-C8F0-4681-8978-A7886C8E0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5781CA-0C62-47A0-9717-1F986D3C2A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{2C9C791B-51C9-6344-AC9E-D33F487E11F5}tf10001063</Template>
  <TotalTime>0</TotalTime>
  <Words>554</Words>
  <Application>Microsoft Macintosh PowerPoint</Application>
  <PresentationFormat>寬螢幕</PresentationFormat>
  <Paragraphs>120</Paragraphs>
  <Slides>10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Martel</vt:lpstr>
      <vt:lpstr>PublicoText</vt:lpstr>
      <vt:lpstr>Arial</vt:lpstr>
      <vt:lpstr>Calibri</vt:lpstr>
      <vt:lpstr>Courier New</vt:lpstr>
      <vt:lpstr>IBM Plex Serif</vt:lpstr>
      <vt:lpstr>Roboto</vt:lpstr>
      <vt:lpstr>Univers</vt:lpstr>
      <vt:lpstr>Univers Condensed</vt:lpstr>
      <vt:lpstr>Office Theme</vt:lpstr>
      <vt:lpstr>Project Jedi A cloud of controversy </vt:lpstr>
      <vt:lpstr>AGENDA </vt:lpstr>
      <vt:lpstr>INTRODUCTION </vt:lpstr>
      <vt:lpstr>Why is it so important? What problems was it meant to solve? </vt:lpstr>
      <vt:lpstr>What management, organization, and technology issues are raised by this project?</vt:lpstr>
      <vt:lpstr>Single vs multi-vendor</vt:lpstr>
      <vt:lpstr>Analysis</vt:lpstr>
      <vt:lpstr>Current &amp; future status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2022-10-27T05:59:19Z</dcterms:created>
  <dcterms:modified xsi:type="dcterms:W3CDTF">2024-11-03T22:23:49Z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